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174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51B2C90-01FC-4236-8CA3-4B3603A4BA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FC57E0A-7D7E-4B1E-B099-D0F59B9D7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64D4DCC-D6F9-4DA2-9722-74803E831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54BBC2A-270B-4E9B-9CB6-A1296178A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79F408-046F-4BDD-B5AE-D32758E34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4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8917F7-821E-4B43-AC12-8989FA988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D136484-BD78-4EB9-8678-F0E4EF7CB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BE07F6-11EE-4CE9-A337-8185EAF23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F5666D-DA96-416C-AFC2-ED1B38FF4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6FC8E64-EE71-4C3A-8D45-0AC81970A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70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70D422D-FB9D-44BB-A99D-70F823DD4C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3AE1BE-6744-4C6E-8F0A-C5CA4875F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CB4A45A-FF81-4AE4-A48E-DD5F1AB1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9BEED9-7E36-4BA9-858B-9F9123D97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0BF79B3-8533-4B83-95B9-C8C0E977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437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DDFFA3-3A9D-4CC2-B72A-CC2A98607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2511126-8BB3-4985-81C8-72E49C90E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741579-D397-4D23-B8E2-4F0FCC42D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1BA0851-02DF-4C62-BBEF-1147433AA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4BD7E15-3F5B-4C68-8330-088FD885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77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6DE7C3C-043E-4773-A618-482F674D4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3EB9C7D-AFA3-45FF-B341-345124B65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6B67E23-E849-4C01-AF23-4D949893F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213585E-D4F4-4135-9B7B-7B41C2206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C9C124-FB86-4F61-829D-8C1E81374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64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8104275-E011-4959-8D84-CEC6D127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A087B03-1186-47DF-9D59-4CEED428D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705A095-AE77-40DE-B98C-7954C7B3EE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B151CE5-E642-4C1A-9953-BCAEAF171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BCFF48C-F0C7-40B8-9B46-3CE5A295B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E9B2CE-C5C1-4036-B483-43C35A427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268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EE0E5E-904B-4779-8BE1-A3AFD250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B42DB97-ADCC-4D2F-8798-9F1A3DDCA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15450F8-8FC6-4921-BAB8-9390A7861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E9D2850-3942-42A6-9DE5-177E72A3C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F94ECAE-B1BF-49D7-B85A-59C1112E0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17E5BFF-D66D-40B7-AAC1-DB2ACEAEE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DA6FB3D-CAE6-4672-9CE5-715DDB266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130AF50-799A-4DFF-9645-DBE4EB3A6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15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C04276-1B39-4FEF-A99B-195F55030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985E8A4-F7D1-4EBA-B13A-A98A1B9C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A3B209BF-C82E-437F-A4A2-AD2B07765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56227AC-5BEE-47E6-AD86-56AB1C6C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8923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08EAD813-AE0D-4272-AEF0-1DA57A69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BB7DE3-1580-4EDC-8BE9-EDE90B631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47ED700-2C84-4F91-A4C2-B57E520E5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133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0A25DF-E1B4-44E1-8507-29C031DCA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B10EF9C-209B-45BC-ABE2-E74939259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066BA5E-BC03-4F4F-8FBD-0D0E42672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5DA022B-932C-4A7F-8C21-9BAB3B90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A9AE2A9-B635-425B-BB02-B578C4C4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7C2315A-2702-471A-A9E1-8A553CB7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25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13B08A-CBFB-4880-ABE1-ED1AC713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FEFA9237-4D4B-4AC8-8541-6D698D45F1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83A0F0C-993D-4987-A982-4701E2F0E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3D82054-92F9-48FF-9EA9-C41933D2F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B972CD0-555F-4C83-9EF4-5D4636B3D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3EC26B-4ADE-4050-8789-05FD47C2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07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32000">
              <a:schemeClr val="accent6">
                <a:lumMod val="45000"/>
                <a:lumOff val="55000"/>
              </a:schemeClr>
            </a:gs>
            <a:gs pos="92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E90B40-3BFC-46DE-BE25-4E5EF0500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F72E338-657A-4793-8D0C-317108D2FA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FDD1788-7F1C-4051-9581-FD3FBA22BB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821C-0312-414C-B78B-890834973AB8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E1AEF9F-A231-4781-BF3E-DC671EC183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446030-3CD5-4518-91F5-FBFEC9B90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80273-A68E-4A8C-BFF2-E67A2E8E10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061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774BE9C-3FF9-42A3-85D2-B57C8FB05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0115" y="0"/>
            <a:ext cx="9144000" cy="2489982"/>
          </a:xfrm>
        </p:spPr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карьеры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B40BE4B-DE9D-4C56-8A3B-26522E1DC3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80083" y="4255589"/>
            <a:ext cx="4711917" cy="1920240"/>
          </a:xfrm>
        </p:spPr>
        <p:txBody>
          <a:bodyPr/>
          <a:lstStyle/>
          <a:p>
            <a:pPr lvl="0" algn="l"/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Разработала преподаватель дисциплины «Эффективное поведение на рынке труда» Гасова Анастасия Алексеевна</a:t>
            </a:r>
          </a:p>
        </p:txBody>
      </p:sp>
      <p:pic>
        <p:nvPicPr>
          <p:cNvPr id="8" name="object 9">
            <a:extLst>
              <a:ext uri="{FF2B5EF4-FFF2-40B4-BE49-F238E27FC236}">
                <a16:creationId xmlns:a16="http://schemas.microsoft.com/office/drawing/2014/main" xmlns="" id="{469E42EE-4D4F-474D-97F1-7FDB3BF9671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96458" y="2489982"/>
            <a:ext cx="4983626" cy="4511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212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284E6F-D236-4998-A573-5B140D2AD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Внутренние</a:t>
            </a:r>
            <a:r>
              <a:rPr lang="ru-RU" b="1" spc="-2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</a:t>
            </a:r>
            <a:r>
              <a:rPr lang="ru-RU" b="1" spc="-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-1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 карьеры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3BF5335-3DAF-4372-90BC-F71E5BC5B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218" y="1825625"/>
            <a:ext cx="11938782" cy="2633833"/>
          </a:xfrm>
        </p:spPr>
        <p:txBody>
          <a:bodyPr>
            <a:normAutofit lnSpcReduction="10000"/>
          </a:bodyPr>
          <a:lstStyle/>
          <a:p>
            <a:pPr marL="12700" marR="6985" algn="just">
              <a:lnSpc>
                <a:spcPct val="80000"/>
              </a:lnSpc>
              <a:spcBef>
                <a:spcPts val="745"/>
              </a:spcBef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первых,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интересы.</a:t>
            </a:r>
            <a:r>
              <a:rPr lang="ru-RU" spc="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противном</a:t>
            </a:r>
            <a:r>
              <a:rPr lang="ru-RU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spc="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</a:t>
            </a:r>
            <a:r>
              <a:rPr lang="ru-RU" spc="6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ожидают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разочарование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скука.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ts val="2915"/>
              </a:lnSpc>
              <a:spcBef>
                <a:spcPts val="300"/>
              </a:spcBef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вторых,</a:t>
            </a:r>
            <a:r>
              <a:rPr lang="ru-RU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r>
              <a:rPr lang="ru-RU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</a:t>
            </a:r>
            <a:r>
              <a:rPr lang="ru-RU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оценить</a:t>
            </a:r>
            <a:r>
              <a:rPr lang="ru-RU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</a:t>
            </a:r>
            <a:r>
              <a:rPr lang="ru-RU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ведь</a:t>
            </a:r>
            <a:r>
              <a:rPr lang="ru-RU" spc="40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именно</a:t>
            </a:r>
            <a:r>
              <a:rPr lang="ru-RU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pc="4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определят</a:t>
            </a:r>
            <a:r>
              <a:rPr lang="ru-RU" spc="4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</a:t>
            </a:r>
            <a:r>
              <a:rPr lang="ru-RU" spc="4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ваших успехов.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80000"/>
              </a:lnSpc>
              <a:spcBef>
                <a:spcPts val="950"/>
              </a:spcBef>
            </a:pP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В-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третьих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</a:t>
            </a:r>
            <a:r>
              <a:rPr lang="ru-RU" spc="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приложить</a:t>
            </a:r>
            <a:r>
              <a:rPr lang="ru-RU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необходимые</a:t>
            </a:r>
            <a:r>
              <a:rPr lang="ru-RU" spc="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pc="5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ru-RU" spc="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базового</a:t>
            </a:r>
            <a:r>
              <a:rPr lang="ru-RU" spc="5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r>
              <a:rPr lang="ru-RU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</a:t>
            </a:r>
            <a:r>
              <a:rPr lang="ru-RU" spc="5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pc="5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</a:t>
            </a:r>
            <a:r>
              <a:rPr lang="ru-RU" spc="5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квалификацию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всей</a:t>
            </a:r>
            <a:r>
              <a:rPr lang="ru-RU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7D869D78-6E45-41E7-8865-4307053089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62" y="3875093"/>
            <a:ext cx="4468837" cy="298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36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64212FA-3636-4F5D-8A8F-2AE109EFD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Внешние</a:t>
            </a:r>
            <a:r>
              <a:rPr lang="ru-RU" b="1" spc="-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факторы,</a:t>
            </a:r>
            <a:r>
              <a:rPr lang="ru-RU" b="1" spc="-18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влияющие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b="1" spc="-17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успешность</a:t>
            </a:r>
            <a:r>
              <a:rPr lang="ru-RU" b="1" spc="-15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1414D3-4D8E-4797-BD12-B3795E39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2700" indent="0">
              <a:lnSpc>
                <a:spcPts val="4630"/>
              </a:lnSpc>
              <a:buClr>
                <a:srgbClr val="C3250C"/>
              </a:buClr>
              <a:buSzPct val="126388"/>
              <a:buNone/>
              <a:tabLst>
                <a:tab pos="577850" algn="l"/>
              </a:tabLst>
            </a:pPr>
            <a:r>
              <a:rPr lang="ru-RU"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Общие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4630"/>
              </a:lnSpc>
              <a:buSzPct val="126388"/>
              <a:tabLst>
                <a:tab pos="577850" algn="l"/>
              </a:tabLst>
            </a:pP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Внеслужебные;</a:t>
            </a:r>
          </a:p>
          <a:p>
            <a:pPr marL="584200" indent="-571500">
              <a:lnSpc>
                <a:spcPts val="4630"/>
              </a:lnSpc>
              <a:buSzPct val="126388"/>
              <a:tabLst>
                <a:tab pos="577850" algn="l"/>
              </a:tabLst>
            </a:pPr>
            <a:r>
              <a:rPr lang="ru-RU" sz="36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Внепрофессиональные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470"/>
              </a:spcBef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indent="0">
              <a:lnSpc>
                <a:spcPct val="100000"/>
              </a:lnSpc>
              <a:buNone/>
              <a:tabLst>
                <a:tab pos="586105" algn="l"/>
              </a:tabLst>
            </a:pPr>
            <a:r>
              <a:rPr lang="ru-RU" sz="36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Специальные</a:t>
            </a:r>
          </a:p>
          <a:p>
            <a:pPr marL="586105" indent="-573405">
              <a:lnSpc>
                <a:spcPct val="100000"/>
              </a:lnSpc>
              <a:tabLst>
                <a:tab pos="586105" algn="l"/>
              </a:tabLst>
            </a:pP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Служебные;</a:t>
            </a:r>
          </a:p>
          <a:p>
            <a:pPr marL="586105" indent="-573405">
              <a:lnSpc>
                <a:spcPct val="100000"/>
              </a:lnSpc>
              <a:tabLst>
                <a:tab pos="586105" algn="l"/>
              </a:tabLst>
            </a:pP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E2E7DDBE-FE82-460F-AC8C-BAB4FF6EA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998" y="2025748"/>
            <a:ext cx="6443002" cy="4832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921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E8CFB9-768C-4EF7-B956-052C75BA9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Карьерные «якоря»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510C4DC-36B2-4496-8C45-8322FD0E8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662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Профессиональная</a:t>
            </a:r>
            <a:r>
              <a:rPr lang="ru-RU" sz="3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3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6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Автономия</a:t>
            </a:r>
            <a:r>
              <a:rPr lang="ru-RU" sz="36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(независимость);</a:t>
            </a: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3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</a:t>
            </a:r>
            <a:r>
              <a:rPr lang="ru-RU" sz="36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Вызов.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r>
              <a:rPr lang="ru-RU" sz="36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Предпринимательство;</a:t>
            </a:r>
          </a:p>
          <a:p>
            <a:pPr marL="0" indent="0">
              <a:buNone/>
            </a:pP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ru-RU" sz="36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стилей</a:t>
            </a:r>
            <a:r>
              <a:rPr lang="ru-RU" sz="36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rebuchet MS"/>
              <a:cs typeface="Trebuchet MS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214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C62D6D6-5338-4EF2-A8F2-8A129A22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</a:t>
            </a:r>
            <a:r>
              <a:rPr lang="ru-RU" b="1" spc="-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93072E4-346F-4357-9F4D-99EE005F3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414655" marR="636905" indent="0" algn="just">
              <a:lnSpc>
                <a:spcPct val="150000"/>
              </a:lnSpc>
              <a:spcBef>
                <a:spcPts val="195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связана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человеком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признания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ru-RU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</a:t>
            </a:r>
            <a:r>
              <a:rPr lang="ru-RU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определенной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(научные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исследования,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техническое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д.).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случае,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развивать,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теряется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987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B8D6AC-CA95-41D1-9A92-FB6D1CAC6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21221DE-C9C3-4AB7-B045-B19E49099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233045" indent="0" algn="just">
              <a:lnSpc>
                <a:spcPct val="150000"/>
              </a:lnSpc>
              <a:spcBef>
                <a:spcPts val="122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данном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случае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первостепенное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</a:t>
            </a:r>
            <a:r>
              <a:rPr lang="ru-RU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</a:t>
            </a:r>
            <a:r>
              <a:rPr lang="ru-RU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должность,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позволяющую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организацией</a:t>
            </a:r>
            <a:r>
              <a:rPr lang="ru-RU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дела:</a:t>
            </a:r>
            <a:r>
              <a:rPr lang="ru-RU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</a:t>
            </a:r>
            <a:r>
              <a:rPr lang="ru-RU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людей</a:t>
            </a:r>
            <a:r>
              <a:rPr lang="ru-RU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полноту</a:t>
            </a:r>
            <a:r>
              <a:rPr lang="ru-RU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ответственности</a:t>
            </a:r>
            <a:r>
              <a:rPr lang="ru-RU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конечный</a:t>
            </a:r>
            <a:r>
              <a:rPr lang="ru-RU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459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51EC20-B848-4FBB-952A-613FB8025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8253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Автономия</a:t>
            </a:r>
            <a:r>
              <a:rPr lang="ru-RU" b="1" spc="-9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(независимость)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1B3DDE2-B933-44C2-8E66-909C5C780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70264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1170"/>
              </a:spcBef>
              <a:buNone/>
              <a:tabLst>
                <a:tab pos="482790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Первичная</a:t>
            </a:r>
            <a:r>
              <a:rPr lang="ru-RU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забота</a:t>
            </a:r>
            <a:r>
              <a:rPr lang="ru-RU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</a:t>
            </a:r>
            <a:r>
              <a:rPr lang="ru-RU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lang="ru-RU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ориентацией освобождение</a:t>
            </a:r>
            <a:r>
              <a:rPr lang="ru-RU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организационных</a:t>
            </a:r>
            <a:r>
              <a:rPr lang="ru-RU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</a:t>
            </a:r>
            <a:r>
              <a:rPr lang="ru-RU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1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85969C-D975-464A-B83D-B85DD4E3F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8C62C5-3193-4828-88A4-A4CAFB88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726" y="1361391"/>
            <a:ext cx="10515600" cy="4351338"/>
          </a:xfrm>
        </p:spPr>
        <p:txBody>
          <a:bodyPr>
            <a:normAutofit/>
          </a:bodyPr>
          <a:lstStyle/>
          <a:p>
            <a:pPr marL="688975" marR="710565" indent="0" algn="just">
              <a:lnSpc>
                <a:spcPct val="150000"/>
              </a:lnSpc>
              <a:spcBef>
                <a:spcPts val="1220"/>
              </a:spcBef>
              <a:buNone/>
              <a:tabLst>
                <a:tab pos="3872865" algn="l"/>
              </a:tabLs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</a:t>
            </a:r>
            <a:r>
              <a:rPr lang="ru-RU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обусловлена</a:t>
            </a:r>
            <a:r>
              <a:rPr lang="ru-RU" spc="-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потребностью</a:t>
            </a:r>
            <a:r>
              <a:rPr lang="ru-RU" spc="-2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безопасности</a:t>
            </a:r>
            <a:r>
              <a:rPr lang="ru-RU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</a:t>
            </a:r>
            <a:r>
              <a:rPr lang="ru-RU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того,</a:t>
            </a:r>
            <a:r>
              <a:rPr lang="ru-RU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</a:t>
            </a:r>
            <a:r>
              <a:rPr lang="ru-RU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будущие</a:t>
            </a:r>
            <a:r>
              <a:rPr lang="ru-RU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</a:t>
            </a:r>
            <a:r>
              <a:rPr lang="ru-RU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  <a:r>
              <a:rPr lang="ru-RU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предсказуемы.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7145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Различают</a:t>
            </a:r>
            <a:r>
              <a:rPr lang="ru-RU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</a:t>
            </a:r>
            <a:r>
              <a:rPr lang="ru-RU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ru-RU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стабильности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3585" marR="306705" indent="-457200" algn="just">
              <a:lnSpc>
                <a:spcPct val="150000"/>
              </a:lnSpc>
              <a:spcBef>
                <a:spcPts val="275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r>
              <a:rPr lang="ru-RU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743585" marR="306705" indent="-457200" algn="just">
              <a:lnSpc>
                <a:spcPct val="150000"/>
              </a:lnSpc>
              <a:spcBef>
                <a:spcPts val="275"/>
              </a:spcBef>
              <a:buFontTx/>
              <a:buChar char="-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стабильность</a:t>
            </a:r>
            <a:r>
              <a:rPr lang="ru-RU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</a:t>
            </a:r>
            <a:r>
              <a:rPr lang="ru-RU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жительства.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890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6538C7-95E9-465F-91F0-ACE9C4505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Служение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076DC10-68FD-4120-AFD8-7B6F22D1C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90" y="1336430"/>
            <a:ext cx="10515600" cy="4042813"/>
          </a:xfrm>
        </p:spPr>
        <p:txBody>
          <a:bodyPr/>
          <a:lstStyle/>
          <a:p>
            <a:pPr marL="2336800" indent="0" algn="just">
              <a:lnSpc>
                <a:spcPct val="100000"/>
              </a:lnSpc>
              <a:spcBef>
                <a:spcPts val="1375"/>
              </a:spcBef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156210" indent="0" algn="just">
              <a:lnSpc>
                <a:spcPct val="150000"/>
              </a:lnSpc>
              <a:spcBef>
                <a:spcPts val="117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</a:t>
            </a:r>
            <a:r>
              <a:rPr lang="ru-RU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ценностями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</a:t>
            </a:r>
            <a:r>
              <a:rPr lang="ru-RU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</a:t>
            </a:r>
            <a:r>
              <a:rPr lang="ru-RU" spc="-1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«работа</a:t>
            </a:r>
            <a:r>
              <a:rPr lang="ru-RU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людьми»,</a:t>
            </a:r>
            <a:r>
              <a:rPr lang="ru-RU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«служение</a:t>
            </a:r>
            <a:r>
              <a:rPr lang="ru-RU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человечеству»,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«помощь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людям»,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«желание</a:t>
            </a:r>
            <a:r>
              <a:rPr lang="ru-RU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r>
              <a:rPr lang="ru-RU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лучше».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604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94A732-57D2-407B-9EB0-3B4F07162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DAE9AD-60A8-496A-A8F0-C0092BCB1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marL="195580" marR="412750" indent="0" algn="just">
              <a:lnSpc>
                <a:spcPct val="150000"/>
              </a:lnSpc>
              <a:spcBef>
                <a:spcPts val="117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ценности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ориентации</a:t>
            </a:r>
            <a:r>
              <a:rPr lang="ru-RU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</a:t>
            </a:r>
            <a:r>
              <a:rPr lang="ru-RU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типа</a:t>
            </a:r>
            <a:r>
              <a:rPr lang="ru-RU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652780" marR="412750" indent="-457200" algn="just">
              <a:lnSpc>
                <a:spcPct val="150000"/>
              </a:lnSpc>
              <a:spcBef>
                <a:spcPts val="117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Конкуренция;</a:t>
            </a:r>
            <a:r>
              <a:rPr lang="ru-RU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52780" marR="412750" indent="-457200" algn="just">
              <a:lnSpc>
                <a:spcPct val="150000"/>
              </a:lnSpc>
              <a:spcBef>
                <a:spcPts val="1170"/>
              </a:spcBef>
            </a:pPr>
            <a:r>
              <a:rPr lang="ru-RU" spc="-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обеда</a:t>
            </a:r>
            <a:r>
              <a:rPr lang="ru-RU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</a:t>
            </a:r>
            <a:r>
              <a:rPr lang="ru-RU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другими; </a:t>
            </a:r>
          </a:p>
          <a:p>
            <a:pPr marL="652780" marR="412750" indent="-457200" algn="just">
              <a:lnSpc>
                <a:spcPct val="150000"/>
              </a:lnSpc>
              <a:spcBef>
                <a:spcPts val="1170"/>
              </a:spcBef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Преодоление</a:t>
            </a:r>
            <a:r>
              <a:rPr lang="ru-RU" spc="-1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препятствий;</a:t>
            </a:r>
            <a:r>
              <a:rPr lang="ru-RU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652780" marR="412750" indent="-457200" algn="just">
              <a:lnSpc>
                <a:spcPct val="150000"/>
              </a:lnSpc>
              <a:spcBef>
                <a:spcPts val="1170"/>
              </a:spcBef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</a:t>
            </a:r>
            <a:r>
              <a:rPr lang="ru-RU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14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4DB9E7-83C9-4A5E-8AD5-D4E50FD1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Предпринимательство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AF07868-1F5D-4EA1-99CD-5E5ED85D5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4099"/>
            <a:ext cx="1051560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spcBef>
                <a:spcPts val="1170"/>
              </a:spcBef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</a:t>
            </a:r>
            <a:r>
              <a:rPr lang="ru-RU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lang="ru-RU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ориентацией</a:t>
            </a:r>
            <a:r>
              <a:rPr lang="ru-RU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стремится</a:t>
            </a:r>
            <a:r>
              <a:rPr lang="ru-RU" spc="-1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новое,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</a:t>
            </a:r>
            <a:r>
              <a:rPr lang="ru-RU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</a:t>
            </a:r>
            <a:r>
              <a:rPr lang="ru-RU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преодолевать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препятствия,</a:t>
            </a:r>
            <a:r>
              <a:rPr lang="ru-RU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</a:t>
            </a:r>
            <a:r>
              <a:rPr lang="ru-RU" spc="-1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1E41061-8657-4DAE-BFE4-4A3EB96134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682171"/>
            <a:ext cx="11179629" cy="599440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новый материал.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1.Познакомить с этапами планирования профессиональной карьеры для практического применения;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Знакомство с карьерными «якорями»;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Выявить факторы, влияющие на успешность в профессии и возможность карьерного роста.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4303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6B6EE8-892B-4819-96DC-4FA9D52C5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</a:t>
            </a:r>
            <a:r>
              <a:rPr lang="ru-RU" b="1" spc="-14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стилей</a:t>
            </a:r>
            <a:r>
              <a:rPr lang="ru-RU" b="1" spc="-14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жизни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35165BE-293F-486B-A66F-68AFEE4F4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99695" indent="0" algn="just">
              <a:lnSpc>
                <a:spcPct val="150000"/>
              </a:lnSpc>
              <a:spcBef>
                <a:spcPts val="1220"/>
              </a:spcBef>
              <a:buNone/>
              <a:tabLst>
                <a:tab pos="1062355" algn="l"/>
              </a:tabLst>
            </a:pP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людей</a:t>
            </a:r>
            <a:r>
              <a:rPr lang="ru-RU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этой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  <a:r>
              <a:rPr lang="ru-RU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ru-RU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ассоциироваться</a:t>
            </a:r>
            <a:r>
              <a:rPr lang="ru-RU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стилем</a:t>
            </a:r>
            <a:r>
              <a:rPr lang="ru-RU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жизни,</a:t>
            </a:r>
            <a:r>
              <a:rPr lang="ru-RU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уравновешивая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</a:t>
            </a:r>
            <a:r>
              <a:rPr lang="ru-RU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человека,</a:t>
            </a:r>
            <a:r>
              <a:rPr lang="ru-RU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lang="ru-RU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карьеры.</a:t>
            </a:r>
            <a:r>
              <a:rPr lang="ru-RU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</a:t>
            </a:r>
            <a:r>
              <a:rPr lang="ru-RU" spc="-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хотят,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организационные</a:t>
            </a:r>
            <a:r>
              <a:rPr lang="ru-RU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отражали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уважение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семейным</a:t>
            </a:r>
            <a:r>
              <a:rPr lang="ru-RU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2914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866D64-568A-49CF-AB68-E76D61A80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609"/>
            <a:ext cx="10515600" cy="935854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</a:t>
            </a:r>
            <a:r>
              <a:rPr lang="ru-RU" b="1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карьерного</a:t>
            </a:r>
            <a:r>
              <a:rPr lang="ru-RU" b="1" spc="-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продвижения: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CCCFD9B-2E06-42F9-BB7A-5D3D803E6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062463"/>
            <a:ext cx="11826240" cy="3883930"/>
          </a:xfrm>
        </p:spPr>
        <p:txBody>
          <a:bodyPr>
            <a:noAutofit/>
          </a:bodyPr>
          <a:lstStyle/>
          <a:p>
            <a:pPr marL="469900" marR="5080" indent="-457200" algn="just">
              <a:lnSpc>
                <a:spcPct val="150000"/>
              </a:lnSpc>
              <a:spcBef>
                <a:spcPts val="2960"/>
              </a:spcBef>
              <a:tabLst>
                <a:tab pos="339090" algn="l"/>
              </a:tabLs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sz="24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-9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</a:t>
            </a:r>
            <a:r>
              <a:rPr lang="ru-RU" sz="2400" spc="-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лестнице</a:t>
            </a:r>
            <a:r>
              <a:rPr lang="ru-RU" sz="24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24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4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ru-RU" sz="24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</a:t>
            </a:r>
            <a:r>
              <a:rPr lang="ru-RU" sz="2400" spc="-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 </a:t>
            </a:r>
            <a:r>
              <a:rPr lang="ru-RU" sz="2400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</a:p>
          <a:p>
            <a:pPr marL="469900" marR="5080" indent="-457200" algn="just">
              <a:lnSpc>
                <a:spcPct val="150000"/>
              </a:lnSpc>
              <a:spcBef>
                <a:spcPts val="2960"/>
              </a:spcBef>
              <a:tabLst>
                <a:tab pos="339090" algn="l"/>
              </a:tabLs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</a:t>
            </a:r>
            <a:r>
              <a:rPr lang="ru-RU" sz="24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2400" spc="-9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служебной</a:t>
            </a:r>
            <a:r>
              <a:rPr lang="ru-RU" sz="2400" spc="-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лестнице</a:t>
            </a:r>
            <a:r>
              <a:rPr lang="ru-RU" sz="24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</a:t>
            </a:r>
            <a:r>
              <a:rPr lang="ru-RU" sz="2400" spc="-8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</a:t>
            </a:r>
            <a:r>
              <a:rPr lang="ru-RU" sz="24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400" spc="-9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сменой</a:t>
            </a:r>
            <a:r>
              <a:rPr lang="ru-RU" sz="24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1233170" indent="-457200" algn="just">
              <a:lnSpc>
                <a:spcPct val="150000"/>
              </a:lnSpc>
              <a:spcBef>
                <a:spcPts val="1045"/>
              </a:spcBef>
              <a:tabLst>
                <a:tab pos="339090" algn="l"/>
              </a:tabLs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lang="ru-RU" sz="24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другую</a:t>
            </a:r>
            <a:r>
              <a:rPr lang="ru-RU" sz="2400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sz="2400" spc="-7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5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рамках</a:t>
            </a:r>
            <a:r>
              <a:rPr lang="ru-RU" sz="24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того</a:t>
            </a:r>
            <a:r>
              <a:rPr lang="ru-RU" sz="2400" spc="-5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</a:t>
            </a:r>
            <a:r>
              <a:rPr lang="ru-RU" sz="2400" spc="-1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2400" spc="-3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9900" marR="1029335" indent="-457200" algn="just">
              <a:lnSpc>
                <a:spcPct val="150000"/>
              </a:lnSpc>
              <a:spcBef>
                <a:spcPts val="1045"/>
              </a:spcBef>
              <a:tabLst>
                <a:tab pos="338455" algn="l"/>
              </a:tabLst>
            </a:pP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</a:t>
            </a:r>
            <a:r>
              <a:rPr lang="ru-RU" sz="2400" spc="-6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spc="-4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другую</a:t>
            </a:r>
            <a:r>
              <a:rPr lang="ru-RU" sz="2400" spc="-7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организацию</a:t>
            </a:r>
            <a:r>
              <a:rPr lang="ru-RU" sz="2400" spc="-5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25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сменой</a:t>
            </a:r>
            <a:r>
              <a:rPr lang="ru-RU" sz="2400" spc="-8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вида</a:t>
            </a:r>
            <a:r>
              <a:rPr lang="ru-RU" sz="2400" spc="-9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-10" dirty="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42D99FF7-CF54-4BF7-B019-8475F2DF3A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2" t="6975" r="7855" b="7282"/>
          <a:stretch/>
        </p:blipFill>
        <p:spPr bwMode="auto">
          <a:xfrm>
            <a:off x="9062925" y="4199206"/>
            <a:ext cx="3288509" cy="2658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939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B115928-A36D-4512-9EBB-CCF7B5D4C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57"/>
            <a:ext cx="10515600" cy="116114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карьеры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B65A69A-E1B6-4046-874C-BFBDC5D3C0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карьеры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 процесс планирования и управления своим профессиональным развитием. 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78233A0-3B39-4738-B3F4-ACF85CA2F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401" y="2583543"/>
            <a:ext cx="6224465" cy="427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5003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DCC4F00-2F30-4203-94B9-9F9853D7D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Кто планирует карьеру в организации?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FA7659-B650-4072-AA4F-D83556447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персоналу;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отдела кадров,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HR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сотрудник;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(линейный</a:t>
            </a:r>
            <a:r>
              <a:rPr lang="ru-RU" spc="-1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077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E3CA0F6-9733-4DDB-BE8A-A9435245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5414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выбора профессии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29AC8F34-CB6A-436C-9045-6CFC3C44D9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46600"/>
              </p:ext>
            </p:extLst>
          </p:nvPr>
        </p:nvGraphicFramePr>
        <p:xfrm>
          <a:off x="600528" y="1230539"/>
          <a:ext cx="11373758" cy="536969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052779">
                  <a:extLst>
                    <a:ext uri="{9D8B030D-6E8A-4147-A177-3AD203B41FA5}">
                      <a16:colId xmlns:a16="http://schemas.microsoft.com/office/drawing/2014/main" xmlns="" val="148009763"/>
                    </a:ext>
                  </a:extLst>
                </a:gridCol>
                <a:gridCol w="8320979">
                  <a:extLst>
                    <a:ext uri="{9D8B030D-6E8A-4147-A177-3AD203B41FA5}">
                      <a16:colId xmlns:a16="http://schemas.microsoft.com/office/drawing/2014/main" xmlns="" val="2157332526"/>
                    </a:ext>
                  </a:extLst>
                </a:gridCol>
              </a:tblGrid>
              <a:tr h="10059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выборе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возникал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 </a:t>
                      </a:r>
                      <a:r>
                        <a:rPr lang="ru-RU" sz="2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силу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традиции,</a:t>
                      </a:r>
                      <a:r>
                        <a:rPr lang="ru-RU" sz="2400" b="1" spc="-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обычаев.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9258646"/>
                  </a:ext>
                </a:extLst>
              </a:tr>
              <a:tr h="10059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произошел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случайно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2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силу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некоего события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2625832"/>
                  </a:ext>
                </a:extLst>
              </a:tr>
              <a:tr h="10059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</a:t>
                      </a:r>
                      <a:r>
                        <a:rPr lang="ru-RU" sz="2400" b="1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профессии</a:t>
                      </a:r>
                      <a:r>
                        <a:rPr lang="ru-RU" sz="2400" b="1" spc="2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</a:t>
                      </a:r>
                      <a:r>
                        <a:rPr lang="ru-RU" sz="2400" b="1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="1" spc="2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представлением</a:t>
                      </a:r>
                      <a:r>
                        <a:rPr lang="ru-RU" sz="2400" b="1" spc="2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долге,</a:t>
                      </a:r>
                      <a:r>
                        <a:rPr lang="ru-RU" sz="2400" b="1" spc="5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r>
                        <a:rPr lang="ru-RU" sz="2400" b="1" spc="5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своей</a:t>
                      </a:r>
                      <a:r>
                        <a:rPr lang="ru-RU" sz="2400" b="1" spc="5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миссии,</a:t>
                      </a:r>
                      <a:r>
                        <a:rPr lang="ru-RU" sz="2400" b="1" spc="5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призвании</a:t>
                      </a:r>
                      <a:r>
                        <a:rPr lang="ru-RU" sz="2400" b="1" spc="5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spc="-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или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обязательствах</a:t>
                      </a:r>
                      <a:r>
                        <a:rPr lang="ru-RU" sz="2400" b="1" spc="-12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</a:t>
                      </a:r>
                      <a:r>
                        <a:rPr lang="ru-RU" sz="2400" b="1" spc="-114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людьми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40102263"/>
                  </a:ext>
                </a:extLst>
              </a:tr>
              <a:tr h="100590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Целенаправленный выбор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8100" marR="30480" algn="l">
                        <a:lnSpc>
                          <a:spcPts val="3310"/>
                        </a:lnSpc>
                        <a:spcBef>
                          <a:spcPts val="145"/>
                        </a:spcBef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</a:t>
                      </a:r>
                      <a:r>
                        <a:rPr lang="ru-RU" sz="2400" b="1" spc="5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связан</a:t>
                      </a:r>
                      <a:r>
                        <a:rPr lang="ru-RU" sz="2400" b="1" spc="57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2400" b="1" spc="5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сознательным</a:t>
                      </a:r>
                      <a:r>
                        <a:rPr lang="ru-RU" sz="2400" b="1" spc="55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определением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целей</a:t>
                      </a:r>
                      <a:r>
                        <a:rPr lang="ru-RU" sz="2400" b="1" spc="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r>
                        <a:rPr lang="ru-RU" sz="2400" b="1" spc="3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деятельности,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исходя</a:t>
                      </a:r>
                      <a:r>
                        <a:rPr lang="ru-RU" sz="2400" b="1" spc="1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</a:t>
                      </a:r>
                      <a:r>
                        <a:rPr lang="ru-RU" sz="2400" b="1" spc="19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анализа</a:t>
                      </a:r>
                      <a:r>
                        <a:rPr lang="ru-RU" sz="2400" b="1" spc="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реальных</a:t>
                      </a:r>
                      <a:r>
                        <a:rPr lang="ru-RU" sz="2400" b="1" spc="18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</a:t>
                      </a:r>
                      <a:r>
                        <a:rPr lang="ru-RU" sz="2400" b="1" spc="19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400" b="1" spc="18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путей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algn="l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их</a:t>
                      </a:r>
                      <a:r>
                        <a:rPr lang="ru-RU" sz="2400" b="1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решения</a:t>
                      </a:r>
                      <a:r>
                        <a:rPr lang="ru-RU" sz="2400" b="1" spc="26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(до</a:t>
                      </a:r>
                      <a:r>
                        <a:rPr lang="ru-RU" sz="2400" b="1" spc="24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момента</a:t>
                      </a:r>
                      <a:r>
                        <a:rPr lang="ru-RU" sz="2400" b="1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выбора</a:t>
                      </a:r>
                      <a:r>
                        <a:rPr lang="ru-RU" sz="2400" b="1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знает</a:t>
                      </a:r>
                      <a:r>
                        <a:rPr lang="ru-RU" sz="2400" b="1" spc="2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400" b="1" spc="-5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8100" algn="l"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будущей</a:t>
                      </a:r>
                      <a:r>
                        <a:rPr lang="ru-RU" sz="2400" b="1" spc="-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профессиональной</a:t>
                      </a:r>
                      <a:r>
                        <a:rPr lang="ru-RU" sz="2400" b="1" spc="-75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spc="-1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деятельности).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9256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739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4984E2-E858-4803-9019-ECC0ED56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0612"/>
            <a:ext cx="10515600" cy="1025072"/>
          </a:xfrm>
        </p:spPr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Преимущества построения карьеры: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D0EDA6-7EB6-4BB2-B386-6702C6D1C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5683"/>
            <a:ext cx="11223171" cy="4351338"/>
          </a:xfrm>
        </p:spPr>
        <p:txBody>
          <a:bodyPr>
            <a:normAutofit fontScale="92500"/>
          </a:bodyPr>
          <a:lstStyle/>
          <a:p>
            <a:pPr marL="584200" marR="60325" indent="-572135">
              <a:lnSpc>
                <a:spcPct val="80000"/>
              </a:lnSpc>
              <a:spcBef>
                <a:spcPts val="765"/>
              </a:spcBef>
              <a:buClr>
                <a:srgbClr val="003300"/>
              </a:buClr>
              <a:buSzPct val="128571"/>
              <a:buFont typeface="Wingdings" panose="05000000000000000000" pitchFamily="2" charset="2"/>
              <a:buChar char="ü"/>
              <a:tabLst>
                <a:tab pos="584200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</a:t>
            </a:r>
            <a:r>
              <a:rPr lang="ru-RU" sz="3200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</a:t>
            </a:r>
            <a:r>
              <a:rPr lang="ru-RU"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32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200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организации,</a:t>
            </a:r>
            <a:r>
              <a:rPr lang="ru-RU"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возможности</a:t>
            </a:r>
            <a:r>
              <a:rPr lang="ru-RU" sz="32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ru-RU" sz="3200" spc="-1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роста</a:t>
            </a:r>
            <a:r>
              <a:rPr lang="ru-RU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</a:t>
            </a:r>
            <a:r>
              <a:rPr lang="ru-RU" sz="32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</a:t>
            </a:r>
            <a:r>
              <a:rPr lang="ru-RU" sz="32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indent="-571500">
              <a:lnSpc>
                <a:spcPts val="3025"/>
              </a:lnSpc>
              <a:spcBef>
                <a:spcPts val="300"/>
              </a:spcBef>
              <a:buClr>
                <a:srgbClr val="003300"/>
              </a:buClr>
              <a:buSzPct val="128571"/>
              <a:buFont typeface="Wingdings" panose="05000000000000000000" pitchFamily="2" charset="2"/>
              <a:buChar char="ü"/>
              <a:tabLst>
                <a:tab pos="584200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Чёткое</a:t>
            </a:r>
            <a:r>
              <a:rPr lang="ru-RU"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видение</a:t>
            </a:r>
            <a:r>
              <a:rPr lang="ru-RU" sz="32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профессиональных</a:t>
            </a:r>
            <a:r>
              <a:rPr lang="ru-RU" sz="3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</a:t>
            </a:r>
            <a:r>
              <a:rPr lang="ru-RU" sz="32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</a:t>
            </a:r>
            <a:r>
              <a:rPr lang="ru-RU"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</a:t>
            </a:r>
            <a:r>
              <a:rPr lang="ru-RU" sz="3200" spc="-1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аспекты</a:t>
            </a:r>
            <a:r>
              <a:rPr lang="ru-RU" sz="3200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собственной жизни;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124460" indent="-572135">
              <a:lnSpc>
                <a:spcPct val="80000"/>
              </a:lnSpc>
              <a:spcBef>
                <a:spcPts val="990"/>
              </a:spcBef>
              <a:buClr>
                <a:srgbClr val="003300"/>
              </a:buClr>
              <a:buSzPct val="128571"/>
              <a:buFont typeface="Wingdings" panose="05000000000000000000" pitchFamily="2" charset="2"/>
              <a:buChar char="ü"/>
              <a:tabLst>
                <a:tab pos="584200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</a:t>
            </a:r>
            <a:r>
              <a:rPr lang="ru-RU" sz="3200" spc="-1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целенаправленной</a:t>
            </a:r>
            <a:r>
              <a:rPr lang="ru-RU" sz="32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</a:t>
            </a:r>
            <a:r>
              <a:rPr lang="ru-RU" sz="3200" spc="-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будущей</a:t>
            </a:r>
            <a:r>
              <a:rPr lang="ru-RU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</a:t>
            </a:r>
            <a:r>
              <a:rPr lang="ru-RU" sz="32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деятельности;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84200" marR="210820" indent="-572135">
              <a:lnSpc>
                <a:spcPct val="80000"/>
              </a:lnSpc>
              <a:spcBef>
                <a:spcPts val="975"/>
              </a:spcBef>
              <a:buClr>
                <a:srgbClr val="003300"/>
              </a:buClr>
              <a:buSzPct val="128571"/>
              <a:buFont typeface="Wingdings" panose="05000000000000000000" pitchFamily="2" charset="2"/>
              <a:buChar char="ü"/>
              <a:tabLst>
                <a:tab pos="584200" algn="l"/>
              </a:tabLst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</a:t>
            </a:r>
            <a:r>
              <a:rPr lang="ru-RU" sz="3200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конкурентоспособности</a:t>
            </a:r>
            <a:r>
              <a:rPr lang="ru-RU" sz="32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sz="3200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рынке труда;</a:t>
            </a:r>
          </a:p>
          <a:p>
            <a:pPr marL="584200" marR="210820" indent="-572135">
              <a:lnSpc>
                <a:spcPct val="80000"/>
              </a:lnSpc>
              <a:spcBef>
                <a:spcPts val="975"/>
              </a:spcBef>
              <a:buClr>
                <a:srgbClr val="003300"/>
              </a:buClr>
              <a:buSzPct val="128571"/>
              <a:buFont typeface="Wingdings" panose="05000000000000000000" pitchFamily="2" charset="2"/>
              <a:buChar char="ü"/>
              <a:tabLst>
                <a:tab pos="584200" algn="l"/>
              </a:tabLst>
            </a:pPr>
            <a:r>
              <a:rPr lang="ru-RU" sz="32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выбирать организацию для осуществления профессиональной деятельности.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7483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74E55A-3B90-49D6-B529-D153A3B15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</a:t>
            </a:r>
            <a:r>
              <a:rPr lang="ru-RU" b="1" spc="-6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lang="ru-RU" b="1" spc="-3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1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карьеры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AF90F7-1EAA-485F-B82D-42D724C427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339"/>
            <a:ext cx="10515600" cy="4351338"/>
          </a:xfrm>
        </p:spPr>
        <p:txBody>
          <a:bodyPr/>
          <a:lstStyle/>
          <a:p>
            <a:pPr marL="0" marR="138430" indent="0" algn="ctr">
              <a:lnSpc>
                <a:spcPct val="100000"/>
              </a:lnSpc>
              <a:spcBef>
                <a:spcPts val="105"/>
              </a:spcBef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</a:t>
            </a:r>
            <a:r>
              <a:rPr lang="ru-RU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ru-RU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r>
              <a:rPr lang="ru-RU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создания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"человеческого фактора"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4B12C0F-1D7D-4242-B435-5045FD4CB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1" y="2741246"/>
            <a:ext cx="6175131" cy="411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786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BDCEC15-BA94-43D3-9C86-55C98D8B4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Фазы постановки карьерной цели:</a:t>
            </a:r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xmlns="" id="{C61518BC-C18B-4E10-B87D-A663A7535E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92408" y="4628314"/>
            <a:ext cx="2368601" cy="2226169"/>
          </a:xfrm>
          <a:prstGeom prst="rect">
            <a:avLst/>
          </a:prstGeom>
        </p:spPr>
      </p:pic>
      <p:pic>
        <p:nvPicPr>
          <p:cNvPr id="5" name="object 2">
            <a:extLst>
              <a:ext uri="{FF2B5EF4-FFF2-40B4-BE49-F238E27FC236}">
                <a16:creationId xmlns:a16="http://schemas.microsoft.com/office/drawing/2014/main" xmlns="" id="{E65E6774-A9B3-42DF-BAAB-D769CE00ED9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227212" y="4811151"/>
            <a:ext cx="1964788" cy="2046849"/>
          </a:xfrm>
          <a:prstGeom prst="rect">
            <a:avLst/>
          </a:prstGeom>
        </p:spPr>
      </p:pic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xmlns="" id="{FE9A19D1-1CC8-441B-9428-A69177CE8A6E}"/>
              </a:ext>
            </a:extLst>
          </p:cNvPr>
          <p:cNvSpPr/>
          <p:nvPr/>
        </p:nvSpPr>
        <p:spPr>
          <a:xfrm>
            <a:off x="8726658" y="5305299"/>
            <a:ext cx="1434905" cy="87219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AEE14DCF-75F7-4D0D-9A47-D59F31F11729}"/>
              </a:ext>
            </a:extLst>
          </p:cNvPr>
          <p:cNvSpPr/>
          <p:nvPr/>
        </p:nvSpPr>
        <p:spPr>
          <a:xfrm>
            <a:off x="267286" y="1547446"/>
            <a:ext cx="119247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№ 1 — нахождение целей: «чего Я хочу?»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(цели должны быть ясными).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№ 2 — ситуационный анализ: «что Я могу?» </a:t>
            </a:r>
            <a:b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(регистрация личных ресурсов).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Фаза № 3 — формулирование целей: «к чему Я приступаю?» (конкретные практические цели с четкими результатами и сроками).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89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AA6E52C-700D-4D58-8510-BE9BEE126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построения профессиональной стратегии: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391A5B-527B-4F66-BB4C-B41FBE5A3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119338" cy="4625047"/>
          </a:xfrm>
        </p:spPr>
        <p:txBody>
          <a:bodyPr/>
          <a:lstStyle/>
          <a:p>
            <a:pPr marL="298450" marR="540385" indent="-514350">
              <a:lnSpc>
                <a:spcPct val="80000"/>
              </a:lnSpc>
              <a:spcBef>
                <a:spcPts val="745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осознанный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профессии;</a:t>
            </a:r>
          </a:p>
          <a:p>
            <a:pPr marL="298450" marR="540385" indent="-514350">
              <a:lnSpc>
                <a:spcPct val="80000"/>
              </a:lnSpc>
              <a:spcBef>
                <a:spcPts val="745"/>
              </a:spcBef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5080" indent="-514350">
              <a:lnSpc>
                <a:spcPct val="8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Второй</a:t>
            </a:r>
            <a:r>
              <a:rPr lang="ru-RU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продумывание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(самостоятельно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личного</a:t>
            </a:r>
            <a:r>
              <a:rPr lang="ru-RU" spc="-1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</a:t>
            </a:r>
            <a:r>
              <a:rPr lang="ru-RU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жизненного</a:t>
            </a:r>
            <a:r>
              <a:rPr lang="ru-RU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</a:t>
            </a:r>
            <a:r>
              <a:rPr lang="ru-RU" spc="-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учетом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Ваших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способностей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препятствий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проработкой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запасных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вариантов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неудачи;</a:t>
            </a:r>
          </a:p>
          <a:p>
            <a:pPr marL="298450" marR="5080" indent="-514350">
              <a:lnSpc>
                <a:spcPct val="80000"/>
              </a:lnSpc>
              <a:spcBef>
                <a:spcPts val="950"/>
              </a:spcBef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416559" indent="-514350">
              <a:lnSpc>
                <a:spcPct val="8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Третий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  <a:r>
              <a:rPr lang="ru-RU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</a:t>
            </a:r>
            <a:r>
              <a:rPr lang="ru-RU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профессионального образования;</a:t>
            </a:r>
          </a:p>
          <a:p>
            <a:pPr marL="298450" marR="416559" indent="-514350">
              <a:lnSpc>
                <a:spcPct val="80000"/>
              </a:lnSpc>
              <a:spcBef>
                <a:spcPts val="950"/>
              </a:spcBef>
              <a:buFont typeface="+mj-lt"/>
              <a:buAutoNum type="arabicPeriod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8450" marR="1089025" indent="-514350">
              <a:lnSpc>
                <a:spcPct val="80000"/>
              </a:lnSpc>
              <a:spcBef>
                <a:spcPts val="950"/>
              </a:spcBef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</a:t>
            </a:r>
            <a:r>
              <a:rPr lang="ru-RU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найти</a:t>
            </a:r>
            <a:r>
              <a:rPr lang="ru-RU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работу.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2220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640</Words>
  <Application>Microsoft Office PowerPoint</Application>
  <PresentationFormat>Произвольный</PresentationFormat>
  <Paragraphs>99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Проектирование карьеры</vt:lpstr>
      <vt:lpstr>Презентация PowerPoint</vt:lpstr>
      <vt:lpstr>Проектирование карьеры </vt:lpstr>
      <vt:lpstr>Кто планирует карьеру в организации?</vt:lpstr>
      <vt:lpstr>Ситуации выбора профессии</vt:lpstr>
      <vt:lpstr>Преимущества построения карьеры:</vt:lpstr>
      <vt:lpstr>Разработка плана развития карьеры</vt:lpstr>
      <vt:lpstr>Фазы постановки карьерной цели:</vt:lpstr>
      <vt:lpstr>Этапы построения профессиональной стратегии:</vt:lpstr>
      <vt:lpstr>Внутренние факторы, влияющие на успешность карьеры</vt:lpstr>
      <vt:lpstr>Внешние факторы, влияющие на успешность карьеры</vt:lpstr>
      <vt:lpstr>Карьерные «якоря»</vt:lpstr>
      <vt:lpstr>Профессиональная компетентность</vt:lpstr>
      <vt:lpstr>Менеджмент</vt:lpstr>
      <vt:lpstr>Автономия (независимость)</vt:lpstr>
      <vt:lpstr>Стабильность</vt:lpstr>
      <vt:lpstr>Служение</vt:lpstr>
      <vt:lpstr>Вызов</vt:lpstr>
      <vt:lpstr>Предпринимательство </vt:lpstr>
      <vt:lpstr>Интеграция стилей жизни</vt:lpstr>
      <vt:lpstr>Варианты карьерного продвижения: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Проектирование карьеры</dc:title>
  <dc:creator>Анна</dc:creator>
  <cp:lastModifiedBy>Администратор</cp:lastModifiedBy>
  <cp:revision>5</cp:revision>
  <dcterms:created xsi:type="dcterms:W3CDTF">2023-11-18T12:47:40Z</dcterms:created>
  <dcterms:modified xsi:type="dcterms:W3CDTF">2023-11-20T09:04:49Z</dcterms:modified>
</cp:coreProperties>
</file>