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420" r:id="rId2"/>
    <p:sldId id="891" r:id="rId3"/>
    <p:sldId id="892" r:id="rId4"/>
    <p:sldId id="893" r:id="rId5"/>
    <p:sldId id="894" r:id="rId6"/>
    <p:sldId id="895" r:id="rId7"/>
    <p:sldId id="896" r:id="rId8"/>
    <p:sldId id="897" r:id="rId9"/>
    <p:sldId id="898" r:id="rId10"/>
    <p:sldId id="899" r:id="rId11"/>
    <p:sldId id="900" r:id="rId12"/>
    <p:sldId id="901" r:id="rId13"/>
    <p:sldId id="902" r:id="rId14"/>
    <p:sldId id="903" r:id="rId15"/>
    <p:sldId id="904" r:id="rId16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0BEC6"/>
    <a:srgbClr val="99FF99"/>
    <a:srgbClr val="FFFF99"/>
    <a:srgbClr val="66FF99"/>
    <a:srgbClr val="E898A5"/>
    <a:srgbClr val="A8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3" autoAdjust="0"/>
    <p:restoredTop sz="99424" autoAdjust="0"/>
  </p:normalViewPr>
  <p:slideViewPr>
    <p:cSldViewPr>
      <p:cViewPr varScale="1">
        <p:scale>
          <a:sx n="78" d="100"/>
          <a:sy n="78" d="100"/>
        </p:scale>
        <p:origin x="55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10"/>
            <a:ext cx="2929836" cy="497125"/>
          </a:xfrm>
          <a:prstGeom prst="rect">
            <a:avLst/>
          </a:prstGeom>
        </p:spPr>
        <p:txBody>
          <a:bodyPr vert="horz" lIns="90877" tIns="45438" rIns="90877" bIns="454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76" y="10"/>
            <a:ext cx="2929836" cy="497125"/>
          </a:xfrm>
          <a:prstGeom prst="rect">
            <a:avLst/>
          </a:prstGeom>
        </p:spPr>
        <p:txBody>
          <a:bodyPr vert="horz" lIns="90877" tIns="45438" rIns="90877" bIns="45438" rtlCol="0"/>
          <a:lstStyle>
            <a:lvl1pPr algn="r">
              <a:defRPr sz="1200"/>
            </a:lvl1pPr>
          </a:lstStyle>
          <a:p>
            <a:fld id="{166236F6-9031-425A-AE4B-D3D14BCE2E4E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7" tIns="45438" rIns="90877" bIns="454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708"/>
            <a:ext cx="5408930" cy="4474130"/>
          </a:xfrm>
          <a:prstGeom prst="rect">
            <a:avLst/>
          </a:prstGeom>
        </p:spPr>
        <p:txBody>
          <a:bodyPr vert="horz" lIns="90877" tIns="45438" rIns="90877" bIns="4543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43673"/>
            <a:ext cx="2929836" cy="497125"/>
          </a:xfrm>
          <a:prstGeom prst="rect">
            <a:avLst/>
          </a:prstGeom>
        </p:spPr>
        <p:txBody>
          <a:bodyPr vert="horz" lIns="90877" tIns="45438" rIns="90877" bIns="454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76" y="9443673"/>
            <a:ext cx="2929836" cy="497125"/>
          </a:xfrm>
          <a:prstGeom prst="rect">
            <a:avLst/>
          </a:prstGeom>
        </p:spPr>
        <p:txBody>
          <a:bodyPr vert="horz" lIns="90877" tIns="45438" rIns="90877" bIns="45438" rtlCol="0" anchor="b"/>
          <a:lstStyle>
            <a:lvl1pPr algn="r">
              <a:defRPr sz="1200"/>
            </a:lvl1pPr>
          </a:lstStyle>
          <a:p>
            <a:fld id="{CF22F5D9-2829-4FE8-B92D-4253DED0A4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8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819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12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08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95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0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634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87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90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245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32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7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F5D9-2829-4FE8-B92D-4253DED0A49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70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9405-02D3-4B92-953C-7F9F3EF0B40A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42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DAC0-69E7-4A13-B23A-AE092AF10CDE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6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1CA0-EE6E-4828-9BEB-9F4768E09FC5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5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BDC-B970-47FD-A1CA-A553208600C0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CACE-E5FE-4033-AC7A-6614EC0994FB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4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B9D4-BBE9-46D6-8602-D1D00096CFEE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9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466-C44B-4D59-B3B5-80DDEE4BC9A9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2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3A10-3566-454F-9C1F-33895DCC6B48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5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BFC0-E061-4A80-AECD-6B9156F18DA4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07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2BDE-8899-43FA-B749-E8421F902001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45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CA56-B821-4D8A-8C4D-025F28FA7236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1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5A2E-1375-4E8B-AE34-CBCF6E6B7C5F}" type="datetime1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22153-72B4-41B5-934C-D2F6DA39B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59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4"/>
          <p:cNvSpPr txBox="1">
            <a:spLocks/>
          </p:cNvSpPr>
          <p:nvPr/>
        </p:nvSpPr>
        <p:spPr>
          <a:xfrm>
            <a:off x="1115616" y="1275606"/>
            <a:ext cx="7560840" cy="25922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 eaLnBrk="1" hangingPunct="1"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 ВАКЦИНОПРОФИЛАКТИКЕ СРЕДИ СТУДЕНТОВ ПРОФЕССИОНАЛЬНЫХ ОБРАЗОВАТЕЛЬНЫХ ОРГАНИЗАЦИЙ </a:t>
            </a:r>
          </a:p>
          <a:p>
            <a:pPr marL="0" lvl="0" indent="0" algn="ctr" eaLnBrk="1" hangingPunct="1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ГРИППА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ea typeface="Times New Roman Bold" charset="0"/>
              <a:cs typeface="Times New Roman" pitchFamily="18" charset="0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979712" y="4415180"/>
            <a:ext cx="530170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Тверь </a:t>
            </a:r>
          </a:p>
          <a:p>
            <a:pPr algn="ctr" eaLnBrk="1" hangingPunct="1">
              <a:spcBef>
                <a:spcPct val="0"/>
              </a:spcBef>
              <a:buFontTx/>
              <a:buNone/>
              <a:tabLst>
                <a:tab pos="2327275" algn="l"/>
              </a:tabLst>
              <a:defRPr/>
            </a:pPr>
            <a:r>
              <a:rPr lang="ru-RU" altLang="ru-RU" sz="1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декабря 2021 </a:t>
            </a:r>
            <a:r>
              <a:rPr lang="ru-RU" altLang="ru-RU" sz="1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52CBD6C-9FA5-4DA1-9EC4-28BEFE52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969" y="231477"/>
            <a:ext cx="5296223" cy="66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ТВЕРСКОЙ ОБЛАСТИ </a:t>
            </a:r>
          </a:p>
          <a:p>
            <a:pPr>
              <a:defRPr/>
            </a:pPr>
            <a:endParaRPr lang="ru-RU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>
            <a:extLst>
              <a:ext uri="{FF2B5EF4-FFF2-40B4-BE49-F238E27FC236}">
                <a16:creationId xmlns:a16="http://schemas.microsoft.com/office/drawing/2014/main" id="{91E0728B-48F1-4C6F-A66F-6489A6D96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15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5" y="147778"/>
            <a:ext cx="7777881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МИНТУРИЗМУ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57273" y="1203253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463459"/>
              </p:ext>
            </p:extLst>
          </p:nvPr>
        </p:nvGraphicFramePr>
        <p:xfrm>
          <a:off x="1043608" y="1614802"/>
          <a:ext cx="7777880" cy="2480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787114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16456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01899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16456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16456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35442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651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155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300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68359"/>
                  </a:ext>
                </a:extLst>
              </a:tr>
              <a:tr h="401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 сервиса 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7778"/>
            <a:ext cx="7777880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МИНСТРОЮ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57273" y="1380703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74052"/>
              </p:ext>
            </p:extLst>
          </p:nvPr>
        </p:nvGraphicFramePr>
        <p:xfrm>
          <a:off x="961408" y="1829909"/>
          <a:ext cx="7841844" cy="2621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937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545300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23993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08493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23993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23993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43135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40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079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856843"/>
                  </a:ext>
                </a:extLst>
              </a:tr>
              <a:tr h="6490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технологический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222686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69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7" y="147778"/>
            <a:ext cx="7849889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МИНЭНЕРГЕТИКЕ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66628" y="1480078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1152"/>
              </p:ext>
            </p:extLst>
          </p:nvPr>
        </p:nvGraphicFramePr>
        <p:xfrm>
          <a:off x="907131" y="1832116"/>
          <a:ext cx="7841334" cy="2379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886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545134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23933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08441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23933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23933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43074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540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120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плани-руют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200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340396"/>
                  </a:ext>
                </a:extLst>
              </a:tr>
              <a:tr h="452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Удомельский 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231249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0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7" y="147778"/>
            <a:ext cx="7849889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ПРОВЕДЕНИИ ВАКЦИНАЦИИ ОТ ГРИППА СРЕДИ СТУДЕНТОВ ПРОФЕСИОНАЛЬНЫХ ОБРАЗОВАТЕЛЬНЫХ ОРГАНИЗАЦИЙ ПОДВЕДОМСТВЕННЫХ МИНКУЛЬТУРЫ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57273" y="974484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0646"/>
              </p:ext>
            </p:extLst>
          </p:nvPr>
        </p:nvGraphicFramePr>
        <p:xfrm>
          <a:off x="798607" y="1312379"/>
          <a:ext cx="8058377" cy="3568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279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615582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49507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30818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49507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49507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69177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374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067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28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1877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колледж </a:t>
                      </a:r>
                    </a:p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А.Г.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Венецианова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431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колледж</a:t>
                      </a:r>
                    </a:p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Н.А. Львова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642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колледж </a:t>
                      </a:r>
                    </a:p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М.Н.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Мусоргского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  <a:tr h="220361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4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9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131" y="147778"/>
            <a:ext cx="7986366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МИНЗДРАВУ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57273" y="931147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031034"/>
              </p:ext>
            </p:extLst>
          </p:nvPr>
        </p:nvGraphicFramePr>
        <p:xfrm>
          <a:off x="908654" y="1314421"/>
          <a:ext cx="7841334" cy="3770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542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605478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23933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08441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23933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23933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43074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72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179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280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86294"/>
                  </a:ext>
                </a:extLst>
              </a:tr>
              <a:tr h="243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мед.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476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 </a:t>
                      </a:r>
                    </a:p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243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 мед.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  <a:tr h="243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 мед.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4110"/>
                  </a:ext>
                </a:extLst>
              </a:tr>
              <a:tr h="243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Кимрский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2004"/>
                  </a:ext>
                </a:extLst>
              </a:tr>
              <a:tr h="243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Ржевский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39486"/>
                  </a:ext>
                </a:extLst>
              </a:tr>
              <a:tr h="243438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9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147778"/>
            <a:ext cx="7921897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ОТКАЗОВ ОТ ВАКЦИНАЦИИ ОТ ГРИППА СРЕДИ ОБУЧАЮЩИХСЯ  ОБРАЗОВАТЕЛЬНЫХ ОРГАНИЗАЦИЙ</a:t>
            </a:r>
            <a:b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ТВЕРСКОЙ ОБЛАСТИ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1786920"/>
            <a:ext cx="72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Часто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болеющие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дети  (53 %)</a:t>
            </a:r>
          </a:p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2. Родители болеют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COVID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ОРВИ, ОРЗ (18 %)</a:t>
            </a:r>
          </a:p>
          <a:p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Иммунная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система ребенка не созрела, поэтому ставить  прививки, которые влияют на иммунитет, опасно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(отказ характерен для детских садов) (19%)</a:t>
            </a:r>
          </a:p>
          <a:p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 Аллергические реакции (10 %)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8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2850"/>
            <a:ext cx="7747194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ПРОВЕДЕНИИ ВАКЦИНАЦИИ ОТ ГРИППА СРЕДИ СТУДЕНТОВ ПРОФЕСИОНАЛЬНЫХ ОБРАЗОВАТЕЛЬНЫХ ОРГАНИЗАЦИЙ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16416" y="1059583"/>
            <a:ext cx="712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190161"/>
              </p:ext>
            </p:extLst>
          </p:nvPr>
        </p:nvGraphicFramePr>
        <p:xfrm>
          <a:off x="949668" y="1367360"/>
          <a:ext cx="7891211" cy="3206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378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857747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29810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13584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29810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29810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49072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7243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25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325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528775"/>
                  </a:ext>
                </a:extLst>
              </a:tr>
              <a:tr h="653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образовательные организации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6480"/>
                  </a:ext>
                </a:extLst>
              </a:tr>
              <a:tr h="24922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590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9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7" y="147778"/>
            <a:ext cx="7849889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В РАЗРЕЗЕ ОТРАСЛЕЙ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57273" y="828344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91852"/>
              </p:ext>
            </p:extLst>
          </p:nvPr>
        </p:nvGraphicFramePr>
        <p:xfrm>
          <a:off x="1043607" y="1102957"/>
          <a:ext cx="7704855" cy="3955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434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500836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07852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794370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07852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07852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26659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36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063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плани-руют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305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718653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Промышленность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Сельское хозяйство 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4110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Туризм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2004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Строительство 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39486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Энергетика 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6480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045375"/>
                  </a:ext>
                </a:extLst>
              </a:tr>
              <a:tr h="219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40"/>
                        </a:lnSpc>
                      </a:pPr>
                      <a:r>
                        <a:rPr lang="ru-RU" sz="1400" b="0" i="0" u="none" strike="noStrike" kern="12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400" b="0" i="0" u="none" strike="noStrike" kern="1200" spc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000" marR="7473" marT="36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945362"/>
                  </a:ext>
                </a:extLst>
              </a:tr>
              <a:tr h="244060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590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6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5" y="147778"/>
            <a:ext cx="7777881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МИНПРОМТОРГУ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57273" y="1007738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152369"/>
              </p:ext>
            </p:extLst>
          </p:nvPr>
        </p:nvGraphicFramePr>
        <p:xfrm>
          <a:off x="827584" y="1309587"/>
          <a:ext cx="7986367" cy="3500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182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592209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41022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23394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41022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41022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60516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40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07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3113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7895"/>
                  </a:ext>
                </a:extLst>
              </a:tr>
              <a:tr h="222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Бежецкий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пром-экон.колледж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222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Вышневолоцкий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434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Калязинский им. Полежаева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  <a:tr h="222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Кимрский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4110"/>
                  </a:ext>
                </a:extLst>
              </a:tr>
              <a:tr h="222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Конаковский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2004"/>
                  </a:ext>
                </a:extLst>
              </a:tr>
              <a:tr h="222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Кувшиновский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39486"/>
                  </a:ext>
                </a:extLst>
              </a:tr>
              <a:tr h="222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Нелидовский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2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3" y="147778"/>
            <a:ext cx="7705873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МИНПРОМТОРГУ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8423" y="852554"/>
            <a:ext cx="614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64137"/>
              </p:ext>
            </p:extLst>
          </p:nvPr>
        </p:nvGraphicFramePr>
        <p:xfrm>
          <a:off x="943134" y="1211348"/>
          <a:ext cx="7769324" cy="3685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788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521761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15448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01017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15448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15448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34414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2983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944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202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82817"/>
                  </a:ext>
                </a:extLst>
              </a:tr>
              <a:tr h="204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Ржевский </a:t>
                      </a:r>
                      <a:r>
                        <a:rPr lang="ru-RU" sz="1400" b="0" i="0" u="none" strike="noStrike" spc="-3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технол-ий</a:t>
                      </a:r>
                      <a:endParaRPr lang="ru-RU" sz="1400" b="0" i="0" u="none" strike="noStrike" spc="-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381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Ржевский</a:t>
                      </a:r>
                      <a:r>
                        <a:rPr lang="ru-RU" sz="1400" b="0" i="0" u="none" strike="noStrike" spc="-3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Петровского</a:t>
                      </a:r>
                      <a:endParaRPr lang="ru-RU" sz="1400" b="0" i="0" u="none" strike="noStrike" spc="-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204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Савеловский</a:t>
                      </a:r>
                      <a:endParaRPr lang="ru-RU" sz="1400" b="0" i="0" u="none" strike="noStrike" spc="-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  <a:tr h="204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им. Коняева</a:t>
                      </a:r>
                      <a:endParaRPr lang="ru-RU" sz="1400" b="0" i="0" u="none" strike="noStrike" spc="-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4110"/>
                  </a:ext>
                </a:extLst>
              </a:tr>
              <a:tr h="204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им.</a:t>
                      </a:r>
                      <a:r>
                        <a:rPr lang="ru-RU" sz="1400" b="0" i="0" u="none" strike="noStrike" spc="-3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Кайкова</a:t>
                      </a:r>
                      <a:endParaRPr lang="ru-RU" sz="1400" b="0" i="0" u="none" strike="noStrike" spc="-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2004"/>
                  </a:ext>
                </a:extLst>
              </a:tr>
              <a:tr h="567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машиностроительный</a:t>
                      </a:r>
                      <a:endParaRPr lang="ru-RU" sz="1400" b="0" i="0" u="none" strike="noStrike" spc="-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39486"/>
                  </a:ext>
                </a:extLst>
              </a:tr>
              <a:tr h="381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политехнический</a:t>
                      </a:r>
                      <a:endParaRPr lang="ru-RU" sz="1400" b="0" i="0" u="none" strike="noStrike" spc="-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3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7" y="147778"/>
            <a:ext cx="7849889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МИНПРОМТОРГУ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8423" y="852554"/>
            <a:ext cx="614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53424"/>
              </p:ext>
            </p:extLst>
          </p:nvPr>
        </p:nvGraphicFramePr>
        <p:xfrm>
          <a:off x="907131" y="1212360"/>
          <a:ext cx="7846036" cy="3820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815954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24487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08926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24487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24487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43639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34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057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255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507935"/>
                  </a:ext>
                </a:extLst>
              </a:tr>
              <a:tr h="427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полиграфический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218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пром-экон.колледж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427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торгово-экономический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  <a:tr h="218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Тверской химико-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технол.колледж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4110"/>
                  </a:ext>
                </a:extLst>
              </a:tr>
              <a:tr h="218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Торжокский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гос.пром-гум.колледж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2004"/>
                  </a:ext>
                </a:extLst>
              </a:tr>
              <a:tr h="427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Осташковский 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39486"/>
                  </a:ext>
                </a:extLst>
              </a:tr>
              <a:tr h="218202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99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131" y="147778"/>
            <a:ext cx="7986366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МИНОБРУ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8423" y="771550"/>
            <a:ext cx="614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361679"/>
              </p:ext>
            </p:extLst>
          </p:nvPr>
        </p:nvGraphicFramePr>
        <p:xfrm>
          <a:off x="870616" y="1060928"/>
          <a:ext cx="7914359" cy="3980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0084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568837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32537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15970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32537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32537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51857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511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111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264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14123"/>
                  </a:ext>
                </a:extLst>
              </a:tr>
              <a:tr h="448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 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229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Старицкий 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448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  <a:tr h="448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Торжокский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Ф.В. Бадюлина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4110"/>
                  </a:ext>
                </a:extLst>
              </a:tr>
              <a:tr h="448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 им. Переслегина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2004"/>
                  </a:ext>
                </a:extLst>
              </a:tr>
              <a:tr h="229307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39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3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147778"/>
            <a:ext cx="7921897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МИНТРАНСПОРТУ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29789" y="1255861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38127"/>
              </p:ext>
            </p:extLst>
          </p:nvPr>
        </p:nvGraphicFramePr>
        <p:xfrm>
          <a:off x="1043608" y="1563638"/>
          <a:ext cx="7777880" cy="2974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6632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524539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16456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01899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16456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16456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35442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438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088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223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6512"/>
                  </a:ext>
                </a:extLst>
              </a:tr>
              <a:tr h="439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Бологовский 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654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 транспорта 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сервиса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224580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8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131" y="147778"/>
            <a:ext cx="7986366" cy="704776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ВАКЦИНАЦИИ ОТ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СРЕДИ СТУДЕНТОВ </a:t>
            </a: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ПРОФЕСИОНАЛЬНЫХ ОБРАЗОВАТЕЛЬНЫХ </a:t>
            </a: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ПОДВЕДОМСТВЕННЫХ МИНСЕЛЬХОЗУ</a:t>
            </a:r>
            <a:endParaRPr lang="ru-RU" altLang="ru-RU" sz="18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95755" y="4803999"/>
            <a:ext cx="2133600" cy="273844"/>
          </a:xfrm>
        </p:spPr>
        <p:txBody>
          <a:bodyPr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A4DF9CEE-6CB6-4A4E-92AE-776A8D00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40131" y="178810"/>
            <a:ext cx="567000" cy="703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29789" y="925348"/>
            <a:ext cx="67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97410"/>
              </p:ext>
            </p:extLst>
          </p:nvPr>
        </p:nvGraphicFramePr>
        <p:xfrm>
          <a:off x="638380" y="1279280"/>
          <a:ext cx="8131401" cy="3498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1477">
                  <a:extLst>
                    <a:ext uri="{9D8B030D-6E8A-4147-A177-3AD203B41FA5}">
                      <a16:colId xmlns:a16="http://schemas.microsoft.com/office/drawing/2014/main" val="669760784"/>
                    </a:ext>
                  </a:extLst>
                </a:gridCol>
                <a:gridCol w="2639284">
                  <a:extLst>
                    <a:ext uri="{9D8B030D-6E8A-4147-A177-3AD203B41FA5}">
                      <a16:colId xmlns:a16="http://schemas.microsoft.com/office/drawing/2014/main" val="4114305214"/>
                    </a:ext>
                  </a:extLst>
                </a:gridCol>
                <a:gridCol w="958111">
                  <a:extLst>
                    <a:ext uri="{9D8B030D-6E8A-4147-A177-3AD203B41FA5}">
                      <a16:colId xmlns:a16="http://schemas.microsoft.com/office/drawing/2014/main" val="3428389368"/>
                    </a:ext>
                  </a:extLst>
                </a:gridCol>
                <a:gridCol w="838347">
                  <a:extLst>
                    <a:ext uri="{9D8B030D-6E8A-4147-A177-3AD203B41FA5}">
                      <a16:colId xmlns:a16="http://schemas.microsoft.com/office/drawing/2014/main" val="2688201918"/>
                    </a:ext>
                  </a:extLst>
                </a:gridCol>
                <a:gridCol w="958111">
                  <a:extLst>
                    <a:ext uri="{9D8B030D-6E8A-4147-A177-3AD203B41FA5}">
                      <a16:colId xmlns:a16="http://schemas.microsoft.com/office/drawing/2014/main" val="2042539453"/>
                    </a:ext>
                  </a:extLst>
                </a:gridCol>
                <a:gridCol w="958111">
                  <a:extLst>
                    <a:ext uri="{9D8B030D-6E8A-4147-A177-3AD203B41FA5}">
                      <a16:colId xmlns:a16="http://schemas.microsoft.com/office/drawing/2014/main" val="4094914677"/>
                    </a:ext>
                  </a:extLst>
                </a:gridCol>
                <a:gridCol w="977960">
                  <a:extLst>
                    <a:ext uri="{9D8B030D-6E8A-4147-A177-3AD203B41FA5}">
                      <a16:colId xmlns:a16="http://schemas.microsoft.com/office/drawing/2014/main" val="729011492"/>
                    </a:ext>
                  </a:extLst>
                </a:gridCol>
              </a:tblGrid>
              <a:tr h="3402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5275"/>
                  </a:ext>
                </a:extLst>
              </a:tr>
              <a:tr h="1076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(чел.)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прививку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ровакци-нироваться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обще-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88686"/>
                  </a:ext>
                </a:extLst>
              </a:tr>
              <a:tr h="307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45068"/>
                  </a:ext>
                </a:extLst>
              </a:tr>
              <a:tr h="434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 им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И.А.Ковалева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59485"/>
                  </a:ext>
                </a:extLst>
              </a:tr>
              <a:tr h="222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Калашниковский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2843"/>
                  </a:ext>
                </a:extLst>
              </a:tr>
              <a:tr h="222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 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002527"/>
                  </a:ext>
                </a:extLst>
              </a:tr>
              <a:tr h="222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Краснохолмский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4110"/>
                  </a:ext>
                </a:extLst>
              </a:tr>
              <a:tr h="222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Ржевский 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2004"/>
                  </a:ext>
                </a:extLst>
              </a:tr>
              <a:tr h="222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Торопецкий 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39486"/>
                  </a:ext>
                </a:extLst>
              </a:tr>
              <a:tr h="222216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33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21962</TotalTime>
  <Words>1239</Words>
  <Application>Microsoft Office PowerPoint</Application>
  <PresentationFormat>Экран (16:9)</PresentationFormat>
  <Paragraphs>718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Times New Roman Bold</vt:lpstr>
      <vt:lpstr>Тема Office</vt:lpstr>
      <vt:lpstr>Презентация PowerPoint</vt:lpstr>
      <vt:lpstr>ИНФОРМАЦИЯ О ПРОВЕДЕНИИ ВАКЦИНАЦИИ ОТ ГРИППА СРЕДИ СТУДЕНТОВ ПРОФЕСИОНАЛЬНЫХ ОБРАЗОВАТЕЛЬНЫХ ОРГАНИЗАЦИЙ</vt:lpstr>
      <vt:lpstr>ИНФОРМАЦИЯ О ПРОВЕДЕНИИ ВАКЦИНАЦИИ ОТ ГРИППА СРЕДИ СТУДЕНТОВ ПРОФЕСИОНАЛЬНЫХ ОБРАЗОВАТЕЛЬНЫХ ОРГАНИЗАЦИЙ В РАЗРЕЗЕ ОТРАСЛЕЙ</vt:lpstr>
      <vt:lpstr>ИНФОРМАЦИЯ О ПРОВЕДЕНИИ ВАКЦИНАЦИИ ОТ ГРИППА СРЕДИ СТУДЕНТОВ ПРОФЕСИОНАЛЬНЫХ ОБРАЗОВАТЕЛЬНЫХ ОРГАНИЗАЦИЙ ПОДВЕДОМСТВЕННЫХ МИНПРОМТОРГУ</vt:lpstr>
      <vt:lpstr>ИНФОРМАЦИЯ О ПРОВЕДЕНИИ ВАКЦИНАЦИИ ОТ ГРИППА СРЕДИ СТУДЕНТОВ ПРОФЕСИОНАЛЬНЫХ ОБРАЗОВАТЕЛЬНЫХ ОРГАНИЗАЦИЙ ПОДВЕДОМСТВЕННЫХ МИНПРОМТОРГУ</vt:lpstr>
      <vt:lpstr>ИНФОРМАЦИЯ О ПРОВЕДЕНИИ ВАКЦИНАЦИИ ОТ ГРИППА СРЕДИ СТУДЕНТОВ ПРОФЕСИОНАЛЬНЫХ ОБРАЗОВАТЕЛЬНЫХ ОРГАНИЗАЦИЙ ПОДВЕДОМСТВЕННЫХ МИНПРОМТОРГУ</vt:lpstr>
      <vt:lpstr>ИНФОРМАЦИЯ О ПРОВЕДЕНИИ ВАКЦИНАЦИИ ОТ ГРИППА СРЕДИ СТУДЕНТОВ ПРОФЕСИОНАЛЬНЫХ ОБРАЗОВАТЕЛЬНЫХ ОРГАНИЗАЦИЙ ПОДВЕДОМСТВЕННЫХ МИНОБРУ</vt:lpstr>
      <vt:lpstr>ИНФОРМАЦИЯ О ПРОВЕДЕНИИ ВАКЦИНАЦИИ ОТ ГРИППА СРЕДИ СТУДЕНТОВ ПРОФЕСИОНАЛЬНЫХ ОБРАЗОВАТЕЛЬНЫХ ОРГАНИЗАЦИЙ ПОДВЕДОМСТВЕННЫХ МИНТРАНСПОРТУ</vt:lpstr>
      <vt:lpstr>ИНФОРМАЦИЯ О ПРОВЕДЕНИИ ВАКЦИНАЦИИ ОТ ГРИППА СРЕДИ СТУДЕНТОВ ПРОФЕСИОНАЛЬНЫХ ОБРАЗОВАТЕЛЬНЫХ ОРГАНИЗАЦИЙ ПОДВЕДОМСТВЕННЫХ МИНСЕЛЬХОЗУ</vt:lpstr>
      <vt:lpstr>ИНФОРМАЦИЯ О ПРОВЕДЕНИИ ВАКЦИНАЦИИ ОТ ГРИППА СРЕДИ СТУДЕНТОВ ПРОФЕСИОНАЛЬНЫХ ОБРАЗОВАТЕЛЬНЫХ ОРГАНИЗАЦИЙ ПОДВЕДОМСТВЕННЫХ МИНТУРИЗМУ</vt:lpstr>
      <vt:lpstr>ИНФОРМАЦИЯ О ПРОВЕДЕНИИ ВАКЦИНАЦИИ ОТ ГРИППА СРЕДИ СТУДЕНТОВ ПРОФЕСИОНАЛЬНЫХ ОБРАЗОВАТЕЛЬНЫХ ОРГАНИЗАЦИЙ ПОДВЕДОМСТВЕННЫХ МИНСТРОЮ</vt:lpstr>
      <vt:lpstr>ИНФОРМАЦИЯ О ПРОВЕДЕНИИ ВАКЦИНАЦИИ ОТ ГРИППА СРЕДИ СТУДЕНТОВ ПРОФЕСИОНАЛЬНЫХ ОБРАЗОВАТЕЛЬНЫХ ОРГАНИЗАЦИЙ ПОДВЕДОМСТВЕННЫХ МИНЭНЕРГЕТИКЕ</vt:lpstr>
      <vt:lpstr>ИНФОРМАЦИЯ О ПРОВЕДЕНИИ ВАКЦИНАЦИИ ОТ ГРИППА СРЕДИ СТУДЕНТОВ ПРОФЕСИОНАЛЬНЫХ ОБРАЗОВАТЕЛЬНЫХ ОРГАНИЗАЦИЙ ПОДВЕДОМСТВЕННЫХ МИНКУЛЬТУРЫ</vt:lpstr>
      <vt:lpstr>ИНФОРМАЦИЯ О ПРОВЕДЕНИИ ВАКЦИНАЦИИ ОТ ГРИППА СРЕДИ СТУДЕНТОВ ПРОФЕСИОНАЛЬНЫХ ОБРАЗОВАТЕЛЬНЫХ ОРГАНИЗАЦИЙ ПОДВЕДОМСТВЕННЫХ МИНЗДРАВУ</vt:lpstr>
      <vt:lpstr>ПРИЧИНЫ ОТКАЗОВ ОТ ВАКЦИНАЦИИ ОТ ГРИППА СРЕДИ ОБУЧАЮЩИХСЯ  ОБРАЗОВАТЕЛЬНЫХ ОРГАНИЗАЦИЙ  ТВЕРСКОЙ ОБЛАСТИ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заместителя Председателя Правительства Тверской области – Министра здравоохранения Тверской области В.А. Синоды</dc:title>
  <dc:creator>PetrovKV</dc:creator>
  <cp:lastModifiedBy>Admin</cp:lastModifiedBy>
  <cp:revision>1950</cp:revision>
  <cp:lastPrinted>2021-12-14T08:42:06Z</cp:lastPrinted>
  <dcterms:created xsi:type="dcterms:W3CDTF">2018-05-18T11:44:57Z</dcterms:created>
  <dcterms:modified xsi:type="dcterms:W3CDTF">2021-12-16T07:09:48Z</dcterms:modified>
</cp:coreProperties>
</file>